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5" r:id="rId2"/>
    <p:sldId id="256" r:id="rId3"/>
    <p:sldId id="512" r:id="rId4"/>
    <p:sldId id="587" r:id="rId5"/>
    <p:sldId id="566" r:id="rId6"/>
    <p:sldId id="579" r:id="rId7"/>
    <p:sldId id="588" r:id="rId8"/>
    <p:sldId id="580" r:id="rId9"/>
    <p:sldId id="589" r:id="rId10"/>
    <p:sldId id="590" r:id="rId11"/>
    <p:sldId id="567" r:id="rId12"/>
    <p:sldId id="581" r:id="rId13"/>
    <p:sldId id="582" r:id="rId14"/>
    <p:sldId id="583" r:id="rId15"/>
    <p:sldId id="584" r:id="rId16"/>
    <p:sldId id="585" r:id="rId17"/>
    <p:sldId id="568" r:id="rId18"/>
    <p:sldId id="591" r:id="rId19"/>
    <p:sldId id="533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9EA8"/>
    <a:srgbClr val="80D0E3"/>
    <a:srgbClr val="006699"/>
    <a:srgbClr val="00A0C6"/>
    <a:srgbClr val="8BE9FF"/>
    <a:srgbClr val="009E9A"/>
    <a:srgbClr val="00C4F2"/>
    <a:srgbClr val="FF9933"/>
    <a:srgbClr val="C35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6" autoAdjust="0"/>
    <p:restoredTop sz="94160" autoAdjust="0"/>
  </p:normalViewPr>
  <p:slideViewPr>
    <p:cSldViewPr>
      <p:cViewPr varScale="1">
        <p:scale>
          <a:sx n="112" d="100"/>
          <a:sy n="112" d="100"/>
        </p:scale>
        <p:origin x="1062" y="108"/>
      </p:cViewPr>
      <p:guideLst>
        <p:guide orient="horz" pos="572"/>
        <p:guide orient="horz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notesViewPr>
    <p:cSldViewPr>
      <p:cViewPr varScale="1">
        <p:scale>
          <a:sx n="81" d="100"/>
          <a:sy n="81" d="100"/>
        </p:scale>
        <p:origin x="-94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2016-08-19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1193169"/>
            <a:ext cx="7186613" cy="7940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따라</a:t>
            </a:r>
            <a:r>
              <a:rPr kumimoji="0" lang="en-US" altLang="ko-KR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ko-KR" altLang="en-US" sz="2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하면서 배우는 </a:t>
            </a:r>
            <a:r>
              <a:rPr kumimoji="0" lang="ko-KR" altLang="en-US" sz="2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endParaRPr kumimoji="0" lang="en-US" altLang="ko-KR" sz="2400" b="1" kern="1200" dirty="0" smtClean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0" marR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아두이노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메가</a:t>
            </a:r>
            <a:r>
              <a:rPr kumimoji="0" lang="en-US" altLang="ko-KR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2560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으로 </a:t>
            </a:r>
            <a:r>
              <a:rPr kumimoji="0" lang="ko-KR" altLang="en-US" sz="1400" b="1" kern="1200" dirty="0" err="1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마이크로컨트롤러</a:t>
            </a:r>
            <a:r>
              <a:rPr kumimoji="0" lang="ko-KR" altLang="en-US" sz="1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시작하기</a:t>
            </a:r>
            <a:endParaRPr kumimoji="0" lang="de-DE" altLang="ko-KR" sz="1400" b="1" kern="1200" dirty="0" smtClean="0">
              <a:solidFill>
                <a:srgbClr val="00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2274257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허경용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072"/>
            </a:avLst>
          </a:prstGeom>
          <a:noFill/>
          <a:ln w="53975">
            <a:solidFill>
              <a:srgbClr val="80D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solidFill>
            <a:srgbClr val="009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6392826" y="5262299"/>
            <a:ext cx="2561919" cy="824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lvl="1" algn="r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1" lang="en-US" altLang="ko-KR" sz="44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DC </a:t>
            </a:r>
            <a:r>
              <a:rPr kumimoji="1" lang="ko-KR" altLang="en-US" sz="44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모터</a:t>
            </a:r>
            <a:endParaRPr kumimoji="1" lang="en-US" altLang="ko-KR" sz="4400" b="1" kern="1200" spc="-30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099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5874" y="-1870537"/>
            <a:ext cx="3565991" cy="85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249238" y="261259"/>
            <a:ext cx="8607891" cy="4221094"/>
          </a:xfrm>
          <a:prstGeom prst="rect">
            <a:avLst/>
          </a:prstGeom>
          <a:gradFill flip="none" rotWithShape="1">
            <a:gsLst>
              <a:gs pos="11000">
                <a:srgbClr val="009EA8">
                  <a:alpha val="93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19067" y="4653136"/>
            <a:ext cx="2236041" cy="1724533"/>
            <a:chOff x="119067" y="4653136"/>
            <a:chExt cx="2236041" cy="172453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179512" y="4653136"/>
              <a:ext cx="217559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eaLnBrk="1" latinLnBrk="1" hangingPunct="1">
                <a:defRPr/>
              </a:pPr>
              <a:r>
                <a:rPr lang="en-US" altLang="ko-KR" sz="2800" b="1" spc="-150" dirty="0" smtClean="0">
                  <a:solidFill>
                    <a:srgbClr val="006699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4800" b="1" spc="-150" dirty="0" smtClean="0">
                  <a:solidFill>
                    <a:srgbClr val="006699"/>
                  </a:solidFill>
                  <a:ea typeface="맑은 고딕" panose="020B0503020000020004" pitchFamily="50" charset="-127"/>
                </a:rPr>
                <a:t>14</a:t>
              </a:r>
              <a:endParaRPr lang="ko-KR" altLang="en-US" sz="4800" b="1" dirty="0">
                <a:solidFill>
                  <a:srgbClr val="006699"/>
                </a:solidFill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119067" y="5391150"/>
              <a:ext cx="2160583" cy="986519"/>
              <a:chOff x="2278067" y="5410200"/>
              <a:chExt cx="2160583" cy="986519"/>
            </a:xfrm>
          </p:grpSpPr>
          <p:pic>
            <p:nvPicPr>
              <p:cNvPr id="340994" name="Picture 2"/>
              <p:cNvPicPr>
                <a:picLocks noChangeAspect="1" noChangeArrowheads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476" b="30251"/>
              <a:stretch/>
            </p:blipFill>
            <p:spPr bwMode="auto">
              <a:xfrm rot="16200000">
                <a:off x="2832739" y="4924157"/>
                <a:ext cx="917890" cy="2027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직사각형 5"/>
              <p:cNvSpPr/>
              <p:nvPr userDrawn="1"/>
            </p:nvSpPr>
            <p:spPr>
              <a:xfrm>
                <a:off x="3923928" y="5410200"/>
                <a:ext cx="514722" cy="406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275856" y="93663"/>
            <a:ext cx="5682408" cy="526106"/>
            <a:chOff x="4190275" y="188640"/>
            <a:chExt cx="5684696" cy="524792"/>
          </a:xfrm>
        </p:grpSpPr>
        <p:sp>
          <p:nvSpPr>
            <p:cNvPr id="4" name="직사각형 3"/>
            <p:cNvSpPr/>
            <p:nvPr/>
          </p:nvSpPr>
          <p:spPr>
            <a:xfrm>
              <a:off x="5414904" y="188640"/>
              <a:ext cx="4460067" cy="524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lvl="1" algn="l" rtl="0" eaLnBrk="1" fontAlgn="base" latinLnBrk="1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kumimoji="1" lang="ko-KR" altLang="en-US" sz="2800" b="1" kern="1200" spc="-150" dirty="0" smtClean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디지털 데이터 출력 </a:t>
              </a:r>
              <a:r>
                <a:rPr kumimoji="1" lang="en-US" altLang="ko-KR" sz="2800" b="1" kern="1200" spc="-150" dirty="0" smtClean="0">
                  <a:solidFill>
                    <a:srgbClr val="00669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: LED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4190275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solidFill>
                    <a:srgbClr val="009EA8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solidFill>
                    <a:srgbClr val="009EA8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 smtClean="0">
                <a:solidFill>
                  <a:srgbClr val="009EA8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EA8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 rot="5400000">
            <a:off x="3944669" y="1656035"/>
            <a:ext cx="6858000" cy="3545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" y="2780928"/>
            <a:ext cx="6362700" cy="99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  <a:tabLst>
                <a:tab pos="2514600" algn="l"/>
              </a:tabLst>
              <a:defRPr/>
            </a:pPr>
            <a:r>
              <a:rPr kumimoji="1" lang="en-US" altLang="ko-KR" sz="5400" b="1" kern="1200" dirty="0" smtClean="0">
                <a:solidFill>
                  <a:srgbClr val="00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you!!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/>
          <a:stretch/>
        </p:blipFill>
        <p:spPr bwMode="auto">
          <a:xfrm>
            <a:off x="6334879" y="4074"/>
            <a:ext cx="2811760" cy="686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009EA8">
              <a:alpha val="33000"/>
            </a:srgbClr>
          </a:solidFill>
          <a:ln w="22225" algn="ctr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lvl="0" algn="ctr" eaLnBrk="1" latinLnBrk="1" hangingPunct="1">
              <a:spcBef>
                <a:spcPct val="20000"/>
              </a:spcBef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/19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드라이버 및 모터 연결</a:t>
            </a: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43" y="1444603"/>
            <a:ext cx="6177514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14-1 : </a:t>
            </a:r>
            <a:r>
              <a:rPr lang="ko-KR" altLang="en-US" dirty="0" err="1"/>
              <a:t>정회전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역회전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68760"/>
            <a:ext cx="6642857" cy="307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8" y="4243824"/>
            <a:ext cx="6617143" cy="19685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47663" y="2081736"/>
            <a:ext cx="5400600" cy="576064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47663" y="3978512"/>
            <a:ext cx="5400600" cy="576064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14-2 : </a:t>
            </a:r>
            <a:r>
              <a:rPr lang="ko-KR" altLang="en-US" dirty="0"/>
              <a:t>속도 조절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78810"/>
            <a:ext cx="7354781" cy="2520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187122"/>
            <a:ext cx="7342099" cy="19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모터와 버튼 연결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81" y="1412776"/>
            <a:ext cx="4547838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14-3 : </a:t>
            </a:r>
            <a:r>
              <a:rPr lang="ko-KR" altLang="en-US" dirty="0"/>
              <a:t>버튼으로 회전 방향 제어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72" y="4691064"/>
            <a:ext cx="7746667" cy="753333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4"/>
            <a:ext cx="7723333" cy="33066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498492"/>
            <a:ext cx="3773438" cy="25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모터와 가변저항 연결</a:t>
            </a:r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340768"/>
            <a:ext cx="4647631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 </a:t>
            </a:r>
            <a:r>
              <a:rPr lang="en-US" altLang="ko-KR" dirty="0"/>
              <a:t>14-4 : </a:t>
            </a:r>
            <a:r>
              <a:rPr lang="ko-KR" altLang="en-US" dirty="0"/>
              <a:t>가변저항으로 속도 제어</a:t>
            </a:r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35" y="1124744"/>
            <a:ext cx="6620000" cy="3582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574363"/>
            <a:ext cx="6600000" cy="12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191" y="3638259"/>
            <a:ext cx="3773438" cy="258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DC </a:t>
            </a:r>
            <a:r>
              <a:rPr lang="ko-KR" altLang="en-US" sz="2200" b="1" spc="-100" dirty="0">
                <a:latin typeface="+mn-ea"/>
                <a:ea typeface="+mn-ea"/>
              </a:rPr>
              <a:t>모터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268760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장점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1" y="1710412"/>
            <a:ext cx="7292431" cy="982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15615" y="1815746"/>
            <a:ext cx="6988725" cy="722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오랜 역사</a:t>
            </a:r>
            <a:r>
              <a:rPr lang="en-US" altLang="ko-KR" spc="-50" dirty="0">
                <a:latin typeface="+mn-ea"/>
                <a:ea typeface="+mn-ea"/>
              </a:rPr>
              <a:t>, </a:t>
            </a:r>
            <a:r>
              <a:rPr lang="ko-KR" altLang="en-US" spc="-50" dirty="0">
                <a:latin typeface="+mn-ea"/>
                <a:ea typeface="+mn-ea"/>
              </a:rPr>
              <a:t>저렴한 가격</a:t>
            </a:r>
            <a:endParaRPr lang="en-US" altLang="ko-KR" spc="-50" dirty="0">
              <a:latin typeface="+mn-ea"/>
              <a:ea typeface="+mn-ea"/>
            </a:endParaRPr>
          </a:p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간단한 연결과</a:t>
            </a:r>
            <a:r>
              <a:rPr lang="en-US" altLang="ko-KR" spc="-50" dirty="0">
                <a:latin typeface="+mn-ea"/>
                <a:ea typeface="+mn-ea"/>
              </a:rPr>
              <a:t> </a:t>
            </a:r>
            <a:r>
              <a:rPr lang="ko-KR" altLang="en-US" spc="-50" dirty="0">
                <a:latin typeface="+mn-ea"/>
                <a:ea typeface="+mn-ea"/>
              </a:rPr>
              <a:t>간단한 제어 방식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3147664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단점 </a:t>
            </a:r>
            <a:r>
              <a:rPr lang="en-US" altLang="ko-KR" sz="2000" spc="-50" dirty="0">
                <a:latin typeface="+mn-ea"/>
                <a:ea typeface="+mn-ea"/>
              </a:rPr>
              <a:t>: </a:t>
            </a:r>
            <a:r>
              <a:rPr lang="ko-KR" altLang="en-US" sz="2000" spc="-50" dirty="0">
                <a:latin typeface="+mn-ea"/>
                <a:ea typeface="+mn-ea"/>
              </a:rPr>
              <a:t>모터 드라이버 칩의 필요성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1" y="3589316"/>
            <a:ext cx="7292431" cy="9826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5615" y="3694650"/>
            <a:ext cx="6988725" cy="722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회전 방향 제어를 위한 별도의 회로 필요</a:t>
            </a:r>
            <a:endParaRPr lang="en-US" altLang="ko-KR" spc="-50" dirty="0">
              <a:latin typeface="+mn-ea"/>
              <a:ea typeface="+mn-ea"/>
            </a:endParaRPr>
          </a:p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전용 전원 공급을 위한 별도의 회로 필요</a:t>
            </a:r>
            <a:endParaRPr lang="en-US" altLang="ko-KR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80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맺는말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제어 방식 </a:t>
            </a:r>
            <a:r>
              <a:rPr lang="en-US" altLang="ko-KR" sz="2200" b="1" spc="-100" dirty="0">
                <a:latin typeface="+mn-ea"/>
                <a:ea typeface="+mn-ea"/>
              </a:rPr>
              <a:t>:</a:t>
            </a:r>
            <a:r>
              <a:rPr lang="ko-KR" altLang="en-US" sz="2200" b="1" spc="-100" dirty="0">
                <a:latin typeface="+mn-ea"/>
                <a:ea typeface="+mn-ea"/>
              </a:rPr>
              <a:t>모터</a:t>
            </a:r>
            <a:r>
              <a:rPr lang="en-US" altLang="ko-KR" sz="2200" b="1" spc="-100" dirty="0">
                <a:latin typeface="+mn-ea"/>
                <a:ea typeface="+mn-ea"/>
              </a:rPr>
              <a:t> </a:t>
            </a:r>
            <a:r>
              <a:rPr lang="ko-KR" altLang="en-US" sz="2200" b="1" spc="-100" dirty="0">
                <a:latin typeface="+mn-ea"/>
                <a:ea typeface="+mn-ea"/>
              </a:rPr>
              <a:t>드라이버 칩을 사용하는 경우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268760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회전 방향 제어를 위한 제어선 </a:t>
            </a:r>
            <a:r>
              <a:rPr lang="en-US" altLang="ko-KR" sz="2000" spc="-50" dirty="0">
                <a:latin typeface="+mn-ea"/>
                <a:ea typeface="+mn-ea"/>
              </a:rPr>
              <a:t>: ON/OFF</a:t>
            </a: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속도 제어를 위한 제어선 </a:t>
            </a:r>
            <a:r>
              <a:rPr lang="en-US" altLang="ko-KR" sz="2000" spc="-50" dirty="0">
                <a:latin typeface="+mn-ea"/>
                <a:ea typeface="+mn-ea"/>
              </a:rPr>
              <a:t>: PWM</a:t>
            </a:r>
          </a:p>
        </p:txBody>
      </p:sp>
    </p:spTree>
    <p:extLst>
      <p:ext uri="{BB962C8B-B14F-4D97-AF65-F5344CB8AC3E}">
        <p14:creationId xmlns:p14="http://schemas.microsoft.com/office/powerpoint/2010/main" val="32242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5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모터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3" y="836712"/>
            <a:ext cx="4617956" cy="4985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DC </a:t>
            </a:r>
            <a:r>
              <a:rPr lang="ko-KR" altLang="en-US" sz="2200" b="1" spc="-100" dirty="0">
                <a:latin typeface="+mn-ea"/>
                <a:ea typeface="+mn-ea"/>
              </a:rPr>
              <a:t>모터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1265412"/>
            <a:ext cx="7776864" cy="792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가장 먼저 만들어진 모터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VCC</a:t>
            </a:r>
            <a:r>
              <a:rPr lang="ko-KR" altLang="en-US" sz="2000" spc="-50" dirty="0">
                <a:latin typeface="+mn-ea"/>
                <a:ea typeface="+mn-ea"/>
              </a:rPr>
              <a:t>와 </a:t>
            </a:r>
            <a:r>
              <a:rPr lang="en-US" altLang="ko-KR" sz="2000" spc="-50" dirty="0">
                <a:latin typeface="+mn-ea"/>
                <a:ea typeface="+mn-ea"/>
              </a:rPr>
              <a:t>GND</a:t>
            </a:r>
            <a:r>
              <a:rPr lang="ko-KR" altLang="en-US" sz="2000" spc="-50" dirty="0">
                <a:latin typeface="+mn-ea"/>
                <a:ea typeface="+mn-ea"/>
              </a:rPr>
              <a:t>의 </a:t>
            </a:r>
            <a:r>
              <a:rPr lang="en-US" altLang="ko-KR" sz="2000" spc="-50" dirty="0">
                <a:latin typeface="+mn-ea"/>
                <a:ea typeface="+mn-ea"/>
              </a:rPr>
              <a:t>2</a:t>
            </a:r>
            <a:r>
              <a:rPr lang="ko-KR" altLang="en-US" sz="2000" spc="-50" dirty="0">
                <a:latin typeface="+mn-ea"/>
                <a:ea typeface="+mn-ea"/>
              </a:rPr>
              <a:t>개 연결선 만을 가짐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9591" y="2073667"/>
            <a:ext cx="7292431" cy="64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5615" y="2179001"/>
            <a:ext cx="6988725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연결 순서에 따라 정회전과 역회전이 결정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1560" y="2705905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PWM </a:t>
            </a:r>
            <a:r>
              <a:rPr lang="ko-KR" altLang="en-US" sz="2000" spc="-50" dirty="0">
                <a:latin typeface="+mn-ea"/>
                <a:ea typeface="+mn-ea"/>
              </a:rPr>
              <a:t>신호로 속도 조절 가능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5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 </a:t>
            </a:r>
            <a:r>
              <a:rPr lang="ko-KR" altLang="en-US" dirty="0"/>
              <a:t>모터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3" y="836712"/>
            <a:ext cx="4617956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문제점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1560" y="1265412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결선 후에는 정회전과 역회전을 선택할 수 없음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9591" y="1710412"/>
            <a:ext cx="7292431" cy="64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15615" y="1815746"/>
            <a:ext cx="6988725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별도의 </a:t>
            </a:r>
            <a:r>
              <a:rPr lang="en-US" altLang="ko-KR" spc="-50" dirty="0">
                <a:latin typeface="+mn-ea"/>
                <a:ea typeface="+mn-ea"/>
              </a:rPr>
              <a:t>H </a:t>
            </a:r>
            <a:r>
              <a:rPr lang="ko-KR" altLang="en-US" spc="-50" dirty="0">
                <a:latin typeface="+mn-ea"/>
                <a:ea typeface="+mn-ea"/>
              </a:rPr>
              <a:t>브리지 회로 필요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1560" y="2564904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많은 전력이 필요하므로 데이터 핀 출력으로 제어 어려움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1" y="2984852"/>
            <a:ext cx="7292431" cy="64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15615" y="3090186"/>
            <a:ext cx="6988725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50" dirty="0">
                <a:latin typeface="+mn-ea"/>
                <a:ea typeface="+mn-ea"/>
              </a:rPr>
              <a:t>전용 전원 필요</a:t>
            </a:r>
            <a:endParaRPr lang="en-US" altLang="ko-KR" spc="-5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3905189"/>
            <a:ext cx="7776864" cy="42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전용 모터 드라이버 칩을 통해 </a:t>
            </a:r>
            <a:r>
              <a:rPr lang="en-US" altLang="ko-KR" sz="2000" spc="-50" dirty="0">
                <a:latin typeface="+mn-ea"/>
                <a:ea typeface="+mn-ea"/>
              </a:rPr>
              <a:t>DC </a:t>
            </a:r>
            <a:r>
              <a:rPr lang="ko-KR" altLang="en-US" sz="2000" spc="-50" dirty="0">
                <a:latin typeface="+mn-ea"/>
                <a:ea typeface="+mn-ea"/>
              </a:rPr>
              <a:t>모터 제어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1" y="4325137"/>
            <a:ext cx="7292431" cy="64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5615" y="4430471"/>
            <a:ext cx="6988725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pc="-50" dirty="0">
                <a:latin typeface="+mn-ea"/>
                <a:ea typeface="+mn-ea"/>
              </a:rPr>
              <a:t>L293D </a:t>
            </a:r>
            <a:r>
              <a:rPr lang="ko-KR" altLang="en-US" spc="-50" dirty="0">
                <a:latin typeface="+mn-ea"/>
                <a:ea typeface="+mn-ea"/>
              </a:rPr>
              <a:t>모터 드라이버 칩</a:t>
            </a:r>
            <a:endParaRPr lang="en-US" altLang="ko-KR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3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 </a:t>
            </a:r>
            <a:r>
              <a:rPr lang="ko-KR" altLang="en-US" dirty="0"/>
              <a:t>브리지 회로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556171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스위치 조작에 따라 인가되는 전원 방향을 선택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48880"/>
            <a:ext cx="4839651" cy="30243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645024"/>
            <a:ext cx="2132677" cy="18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L293D </a:t>
            </a:r>
            <a:r>
              <a:rPr lang="ko-KR" altLang="en-US" dirty="0"/>
              <a:t>모터 드라이버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27" y="1412776"/>
            <a:ext cx="6739483" cy="3789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6" y="5191155"/>
            <a:ext cx="6657143" cy="8171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55" y="3023461"/>
            <a:ext cx="2839793" cy="30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L293D </a:t>
            </a:r>
            <a:r>
              <a:rPr lang="ko-KR" altLang="en-US" dirty="0"/>
              <a:t>모터 드라이버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3" y="836712"/>
            <a:ext cx="4617956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ko-KR" altLang="en-US" sz="2200" b="1" spc="-100" dirty="0">
                <a:latin typeface="+mn-ea"/>
                <a:ea typeface="+mn-ea"/>
              </a:rPr>
              <a:t>기능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265412"/>
            <a:ext cx="7776864" cy="1531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2</a:t>
            </a:r>
            <a:r>
              <a:rPr lang="ko-KR" altLang="en-US" sz="2000" spc="-50" dirty="0">
                <a:latin typeface="+mn-ea"/>
                <a:ea typeface="+mn-ea"/>
              </a:rPr>
              <a:t>개의 모터 연결 가능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 err="1">
                <a:latin typeface="+mn-ea"/>
                <a:ea typeface="+mn-ea"/>
              </a:rPr>
              <a:t>정회전</a:t>
            </a:r>
            <a:r>
              <a:rPr lang="ko-KR" altLang="en-US" sz="2000" spc="-50" dirty="0">
                <a:latin typeface="+mn-ea"/>
                <a:ea typeface="+mn-ea"/>
              </a:rPr>
              <a:t> 및 역회전 선택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속도 제어 </a:t>
            </a:r>
            <a:r>
              <a:rPr lang="en-US" altLang="ko-KR" sz="2000" spc="-50" dirty="0">
                <a:latin typeface="+mn-ea"/>
                <a:ea typeface="+mn-ea"/>
              </a:rPr>
              <a:t>: PWM </a:t>
            </a:r>
            <a:r>
              <a:rPr lang="ko-KR" altLang="en-US" sz="2000" spc="-50" dirty="0">
                <a:latin typeface="+mn-ea"/>
                <a:ea typeface="+mn-ea"/>
              </a:rPr>
              <a:t>출력이 가능한 핀 사용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ko-KR" altLang="en-US" sz="2000" spc="-50" dirty="0">
                <a:latin typeface="+mn-ea"/>
                <a:ea typeface="+mn-ea"/>
              </a:rPr>
              <a:t>모터 전용의 별도 전원 제어</a:t>
            </a:r>
            <a:endParaRPr lang="en-US" altLang="ko-KR" sz="2000" spc="-5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3" y="3379495"/>
            <a:ext cx="4617956" cy="4585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SzPct val="90000"/>
              <a:buBlip>
                <a:blip r:embed="rId2"/>
              </a:buBlip>
            </a:pPr>
            <a:r>
              <a:rPr lang="en-US" altLang="ko-KR" sz="2200" b="1" spc="-100" dirty="0">
                <a:latin typeface="+mn-ea"/>
                <a:ea typeface="+mn-ea"/>
              </a:rPr>
              <a:t>3</a:t>
            </a:r>
            <a:r>
              <a:rPr lang="ko-KR" altLang="en-US" sz="2200" b="1" spc="-100" dirty="0">
                <a:latin typeface="+mn-ea"/>
                <a:ea typeface="+mn-ea"/>
              </a:rPr>
              <a:t>개의 제어선</a:t>
            </a:r>
            <a:endParaRPr lang="en-US" altLang="ko-KR" sz="2200" b="1" spc="-1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3808195"/>
            <a:ext cx="7776864" cy="11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Enable : </a:t>
            </a:r>
            <a:r>
              <a:rPr lang="ko-KR" altLang="en-US" sz="2000" spc="-50" dirty="0">
                <a:latin typeface="+mn-ea"/>
                <a:ea typeface="+mn-ea"/>
              </a:rPr>
              <a:t>모터</a:t>
            </a:r>
            <a:r>
              <a:rPr lang="en-US" altLang="ko-KR" sz="2000" spc="-50" dirty="0">
                <a:latin typeface="+mn-ea"/>
                <a:ea typeface="+mn-ea"/>
              </a:rPr>
              <a:t> </a:t>
            </a:r>
            <a:r>
              <a:rPr lang="ko-KR" altLang="en-US" sz="2000" spc="-50" dirty="0">
                <a:latin typeface="+mn-ea"/>
                <a:ea typeface="+mn-ea"/>
              </a:rPr>
              <a:t>활성화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PWMs : </a:t>
            </a:r>
            <a:r>
              <a:rPr lang="ko-KR" altLang="en-US" sz="2000" spc="-50" dirty="0">
                <a:latin typeface="+mn-ea"/>
                <a:ea typeface="+mn-ea"/>
              </a:rPr>
              <a:t>속도 제어</a:t>
            </a:r>
            <a:endParaRPr lang="en-US" altLang="ko-KR" sz="2000" spc="-50" dirty="0">
              <a:latin typeface="+mn-ea"/>
              <a:ea typeface="+mn-ea"/>
            </a:endParaRPr>
          </a:p>
          <a:p>
            <a:pPr marL="252000" lvl="1" indent="-252000">
              <a:lnSpc>
                <a:spcPct val="120000"/>
              </a:lnSpc>
              <a:spcBef>
                <a:spcPts val="0"/>
              </a:spcBef>
              <a:buFontTx/>
              <a:buChar char="‒"/>
            </a:pPr>
            <a:r>
              <a:rPr lang="en-US" altLang="ko-KR" sz="2000" spc="-50" dirty="0">
                <a:latin typeface="+mn-ea"/>
                <a:ea typeface="+mn-ea"/>
              </a:rPr>
              <a:t>DIR : </a:t>
            </a:r>
            <a:r>
              <a:rPr lang="ko-KR" altLang="en-US" sz="2000" spc="-50" dirty="0">
                <a:latin typeface="+mn-ea"/>
                <a:ea typeface="+mn-ea"/>
              </a:rPr>
              <a:t>방향 제어</a:t>
            </a:r>
            <a:endParaRPr lang="en-US" altLang="ko-KR" sz="2000" spc="-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37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드라이버 및 모터 연결</a:t>
            </a:r>
          </a:p>
        </p:txBody>
      </p:sp>
      <p:pic>
        <p:nvPicPr>
          <p:cNvPr id="20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15" y="1319343"/>
            <a:ext cx="4527770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드라이버 및 모터 연결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62" y="1751814"/>
            <a:ext cx="6483476" cy="395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6679</TotalTime>
  <Words>221</Words>
  <Application>Microsoft Office PowerPoint</Application>
  <PresentationFormat>화면 슬라이드 쇼(4:3)</PresentationFormat>
  <Paragraphs>48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굴림</vt:lpstr>
      <vt:lpstr>Arial</vt:lpstr>
      <vt:lpstr>맑은 고딕</vt:lpstr>
      <vt:lpstr>Office 테마</vt:lpstr>
      <vt:lpstr>PowerPoint 프레젠테이션</vt:lpstr>
      <vt:lpstr>PowerPoint 프레젠테이션</vt:lpstr>
      <vt:lpstr>DC 모터</vt:lpstr>
      <vt:lpstr>DC 모터</vt:lpstr>
      <vt:lpstr>H 브리지 회로</vt:lpstr>
      <vt:lpstr>L293D 모터 드라이버</vt:lpstr>
      <vt:lpstr>L293D 모터 드라이버</vt:lpstr>
      <vt:lpstr>모터 드라이버 및 모터 연결</vt:lpstr>
      <vt:lpstr>모터 드라이버 및 모터 연결</vt:lpstr>
      <vt:lpstr>모터 드라이버 및 모터 연결</vt:lpstr>
      <vt:lpstr>스케치 14-1 : 정회전 &amp; 역회전</vt:lpstr>
      <vt:lpstr>스케치 14-2 : 속도 조절</vt:lpstr>
      <vt:lpstr>모터와 버튼 연결</vt:lpstr>
      <vt:lpstr>스케치 14-3 : 버튼으로 회전 방향 제어</vt:lpstr>
      <vt:lpstr>모터와 가변저항 연결</vt:lpstr>
      <vt:lpstr>스케치 14-4 : 가변저항으로 속도 제어</vt:lpstr>
      <vt:lpstr>맺는말</vt:lpstr>
      <vt:lpstr>맺는말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jyko</cp:lastModifiedBy>
  <cp:revision>825</cp:revision>
  <dcterms:created xsi:type="dcterms:W3CDTF">2012-07-11T10:23:22Z</dcterms:created>
  <dcterms:modified xsi:type="dcterms:W3CDTF">2016-08-19T07:06:33Z</dcterms:modified>
</cp:coreProperties>
</file>